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2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70" r:id="rId13"/>
    <p:sldId id="267" r:id="rId14"/>
    <p:sldId id="268" r:id="rId15"/>
    <p:sldId id="269" r:id="rId16"/>
    <p:sldId id="271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66"/>
    <p:restoredTop sz="96860"/>
  </p:normalViewPr>
  <p:slideViewPr>
    <p:cSldViewPr snapToGrid="0" snapToObjects="1">
      <p:cViewPr>
        <p:scale>
          <a:sx n="150" d="100"/>
          <a:sy n="150" d="100"/>
        </p:scale>
        <p:origin x="1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06283-9138-ED46-815C-C841EA2B854C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77634-5CAA-A14D-AC60-580F167D1F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77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77634-5CAA-A14D-AC60-580F167D1FF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6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6997A-4521-A44E-A4FF-8DC434E5D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7E113-9D62-EB4B-88C2-5734336D32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DFD37-4634-8149-A779-3F5549659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9CCF-969A-8843-9BA1-85733EF7E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E1F23-D1BB-454F-A6E2-6F56C2325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44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3795-16F1-384C-8DB6-9BAB8F90B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7D2380-2C63-E94D-9C01-FF920F2CAE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800E2-D9E3-834C-9214-EA0272AFF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D14F7-F1FC-B747-863E-4C5AE0F1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411E3-7E63-904F-A973-92DBA47AD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837F3-BE32-7642-8833-AA02A54B39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5ED0F-3938-F64F-803C-85C5968A2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84E99-DCDD-F948-9346-A7CF04C75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2F91-4CA4-0249-B2CE-7965DDE93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09DC-8697-134D-9736-1A32EA8B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83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B141-32E1-F044-BA41-168B41B0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18D1E-F21D-CF40-8915-A227EBEE9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10810-9D17-B740-A4F3-8E92E07D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BABE6-CEFA-0345-9004-CCB95EB2A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F415E-6B61-5545-9E43-F3A5A08E1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7B9DF-3D51-FE47-AE86-7C9CFE8DD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DAD10-3B8A-F04B-89CA-3BE892F72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8E416-41B5-F346-B98A-A1AF3B50B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5D7C6-1BCC-6E43-B872-984FFCB5D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F9146-27B7-C846-A82B-D5B112063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4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FDE0-BF43-1845-9765-7968D546F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51C0-205A-BA4A-BFB9-C65A37886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133884-E8E5-EE4F-9FA6-4BDAE5009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286131-C0EC-6A44-B10C-B7AFBAA99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B4630-D57B-D741-9AB7-7951FF42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2BD1D1-D565-2E43-98DB-60E6D7FA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49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D5FF-7A38-D54F-A851-FB9784CB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5D095-A0E2-D34B-AB10-FA0BDA79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AEE0CC-33B2-5F4A-8B9C-A68A38A5D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684E8-6C55-DD4D-831C-1B8BAE35C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67E4A-1B42-3549-981B-64BCA3D47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8A6CE-90FA-D341-ACF3-BA6045C91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A55F6-02F9-A34E-B0C9-8F1A7287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47C31-8723-4D46-8490-5BD0D5E3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0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A275-78A5-5B41-8070-D8D50D89F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F4F51-0F90-CA47-B698-3ECC96BC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DDBFC-8E75-8442-8D8B-4FDE04462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4E557-4FD1-2040-9FA4-F0A810F5D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B905CD-CBAD-A64F-BF1C-F7FE14B1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BC8312-7131-694C-BCA0-4D295C10D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B2263-B857-BC44-9BDC-76B792B8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7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10F3A-2E28-824B-BB5F-776E04978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188E7-5759-F34F-A8F6-95F2BA66A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29474B-1CBF-E24D-9B2D-51A7CEE56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C500D-9F5B-9748-BFDD-8E7A0A16A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7735DC-70A4-1C44-87F2-1C605945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F72A4-75F0-6944-929F-B32BFD964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2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8D48-7F94-4249-9E96-800263E2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DBFF71-0E23-754B-9565-2B6BD98172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CABAC5-3AF4-9047-9C9A-A6A2C0F20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BA20B-6B2F-BF49-8805-7C41867B8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A15956-4BDF-3D43-A759-B259F492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10E23-540A-584C-B0BF-3B42086C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93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402ED-4838-3A4B-866A-A2762EB9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2D7A-56EF-9947-BAF2-1D745A999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7B4A9-F359-5D49-83A9-BDC445C118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05757-41DE-6A4B-B235-99BF182E858D}" type="datetimeFigureOut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7CF93-9649-8546-8470-25137631B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54FF0-6350-EE4F-86D1-549086132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94EC-E0F1-AE4C-92BA-6A1748F9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27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roof-of-stake-pos-in-blockchain/" TargetMode="External"/><Relationship Id="rId2" Type="http://schemas.openxmlformats.org/officeDocument/2006/relationships/hyperlink" Target="https://www.geeksforgeeks.org/proof-of-work-pow-consens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ockchain.com/explorer?utm_campaign=expnav_explorer" TargetMode="External"/><Relationship Id="rId2" Type="http://schemas.openxmlformats.org/officeDocument/2006/relationships/hyperlink" Target="https://bitcoin.org/bitcoin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superdatascience.com/blockchain/public-private-keys/keys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conomist.com/sites/default/files/plymouth.pdf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8fbhI1qVj0c&amp;t=54s" TargetMode="External"/><Relationship Id="rId3" Type="http://schemas.openxmlformats.org/officeDocument/2006/relationships/hyperlink" Target="http://www.iwar.org.uk/comsec/resources/cipher/sha256-384-512.pdf" TargetMode="External"/><Relationship Id="rId7" Type="http://schemas.openxmlformats.org/officeDocument/2006/relationships/hyperlink" Target="https://cisco.udemy.com/course/build-your-blockchain-az/" TargetMode="External"/><Relationship Id="rId2" Type="http://schemas.openxmlformats.org/officeDocument/2006/relationships/hyperlink" Target="https://link.springer.com/content/pdf/10.1007/BF0019679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SSo_EIwHSd4" TargetMode="External"/><Relationship Id="rId5" Type="http://schemas.openxmlformats.org/officeDocument/2006/relationships/hyperlink" Target="https://www.youtube.com/watch?v=DMtFhACPnTY" TargetMode="External"/><Relationship Id="rId4" Type="http://schemas.openxmlformats.org/officeDocument/2006/relationships/hyperlink" Target="https://bitcoin.org/bitcoin.pdf" TargetMode="External"/><Relationship Id="rId9" Type="http://schemas.openxmlformats.org/officeDocument/2006/relationships/hyperlink" Target="https://www.youtube.com/watch?v=bBC-nXj3Ng4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ime.is/Uni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1A671DE-D529-4A2A-A35D-E97400239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CC4D02-8CE4-7B4A-A3BE-9D115AE132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6055" y="780057"/>
            <a:ext cx="4947745" cy="2828462"/>
          </a:xfrm>
        </p:spPr>
        <p:txBody>
          <a:bodyPr>
            <a:normAutofit/>
          </a:bodyPr>
          <a:lstStyle/>
          <a:p>
            <a:pPr algn="l"/>
            <a:r>
              <a:rPr lang="en-US" b="1"/>
              <a:t>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ED6BB-F5DA-9545-9D8C-02C36DAF1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6055" y="3700594"/>
            <a:ext cx="4947745" cy="1746803"/>
          </a:xfrm>
        </p:spPr>
        <p:txBody>
          <a:bodyPr>
            <a:normAutofit/>
          </a:bodyPr>
          <a:lstStyle/>
          <a:p>
            <a:pPr algn="l"/>
            <a:r>
              <a:rPr lang="en-US"/>
              <a:t>Muteeb Akram</a:t>
            </a:r>
          </a:p>
          <a:p>
            <a:pPr algn="l"/>
            <a:r>
              <a:rPr lang="en-US"/>
              <a:t>(mutnawaz)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2599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63649" y="127376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Block Arc 79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631431" y="1382395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31329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20126" y="2345836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903228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7948" flipH="1">
            <a:off x="2309492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8106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B7E8D-13F4-E34A-98E1-B760E6A7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Mining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6BBBB2C-624B-A041-8B47-8D233ED3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sz="1800" dirty="0"/>
              <a:t>Hash is number and can be represented in map.</a:t>
            </a:r>
          </a:p>
          <a:p>
            <a:r>
              <a:rPr lang="en-US" sz="1800" dirty="0"/>
              <a:t>Target is expressed in leading zeroes</a:t>
            </a:r>
          </a:p>
          <a:p>
            <a:r>
              <a:rPr lang="en-US" sz="1800" dirty="0"/>
              <a:t>Golden Nonce – Number which will make Hash meet its Target and create a new block.</a:t>
            </a:r>
          </a:p>
          <a:p>
            <a:r>
              <a:rPr lang="en-US" sz="1800" b="1" dirty="0"/>
              <a:t>Hard Solve – Easy to verify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DC510D0-CAC8-2A43-AB4C-5B6073631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27" y="3147057"/>
            <a:ext cx="5767665" cy="2523352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1FA02306-0926-1E47-919B-807349E2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0" y="3063241"/>
            <a:ext cx="5980031" cy="261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0178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19ECFD-8B2A-9D42-B8F9-E1182F4DF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Consensus Protocol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183B82-A2FB-CB41-A0A8-8E2748BB88D1}"/>
              </a:ext>
            </a:extLst>
          </p:cNvPr>
          <p:cNvSpPr txBox="1"/>
          <p:nvPr/>
        </p:nvSpPr>
        <p:spPr>
          <a:xfrm>
            <a:off x="4581144" y="510047"/>
            <a:ext cx="68580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Consensus - a general agreement about something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PoW</a:t>
            </a:r>
            <a:r>
              <a:rPr lang="en-US" dirty="0"/>
              <a:t> – Proof of Work (Bitcoin)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PoS</a:t>
            </a:r>
            <a:r>
              <a:rPr lang="en-US" dirty="0"/>
              <a:t> – Proof of Stake (Neo)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B9473CB-CA92-964C-BF94-E9E8F82BF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7784" y="3534487"/>
            <a:ext cx="3584448" cy="178326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4C2D905-5DD2-604D-8807-D9A80D28E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599" y="3543448"/>
            <a:ext cx="3584448" cy="176533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08BCDB8-3236-4D40-9E08-59DC8BCDC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7415" y="3664423"/>
            <a:ext cx="3584448" cy="15233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39CEAE-5A4E-264F-B435-5AEE97C13988}"/>
              </a:ext>
            </a:extLst>
          </p:cNvPr>
          <p:cNvSpPr txBox="1"/>
          <p:nvPr/>
        </p:nvSpPr>
        <p:spPr>
          <a:xfrm>
            <a:off x="374904" y="5724144"/>
            <a:ext cx="3675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Each Block needs meet every requirement in Protocol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84A37CA-0AB1-C54F-8104-F6A46B12BB38}"/>
              </a:ext>
            </a:extLst>
          </p:cNvPr>
          <p:cNvSpPr txBox="1"/>
          <p:nvPr/>
        </p:nvSpPr>
        <p:spPr>
          <a:xfrm>
            <a:off x="6299470" y="5724143"/>
            <a:ext cx="46916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Two Nodes competing to add block. Largest chain/Fastest growing is considered.</a:t>
            </a:r>
          </a:p>
        </p:txBody>
      </p:sp>
    </p:spTree>
    <p:extLst>
      <p:ext uri="{BB962C8B-B14F-4D97-AF65-F5344CB8AC3E}">
        <p14:creationId xmlns:p14="http://schemas.microsoft.com/office/powerpoint/2010/main" val="265546161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C0F3C6-DB5A-684E-9DA3-020AA486C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Blockchain Requirement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34450C-FA29-9443-AE25-C24D617FD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95" y="2548269"/>
            <a:ext cx="8816010" cy="323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8413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467A3-1A78-0749-968E-0E2C90150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What is Cryptocurrency?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09F3-A3CE-C044-9C71-9740B588B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1700"/>
              <a:t>Bitcoin </a:t>
            </a:r>
          </a:p>
          <a:p>
            <a:pPr lvl="1"/>
            <a:r>
              <a:rPr lang="en-US" sz="1700"/>
              <a:t>Satoshi Nakamoto</a:t>
            </a:r>
          </a:p>
          <a:p>
            <a:pPr lvl="1"/>
            <a:r>
              <a:rPr lang="en-US" sz="1700"/>
              <a:t>1 BTC = 43L</a:t>
            </a:r>
          </a:p>
          <a:p>
            <a:pPr lvl="1"/>
            <a:r>
              <a:rPr lang="en-US" sz="1700"/>
              <a:t>Decentral</a:t>
            </a:r>
          </a:p>
          <a:p>
            <a:r>
              <a:rPr lang="en-US" sz="1700"/>
              <a:t>[3] </a:t>
            </a:r>
            <a:r>
              <a:rPr lang="en-US" sz="1700">
                <a:hlinkClick r:id="rId2"/>
              </a:rPr>
              <a:t>Paper</a:t>
            </a:r>
            <a:endParaRPr lang="en-US" sz="1700"/>
          </a:p>
          <a:p>
            <a:r>
              <a:rPr lang="en-US" sz="1700"/>
              <a:t>Monetary Policy</a:t>
            </a:r>
          </a:p>
          <a:p>
            <a:pPr lvl="1"/>
            <a:r>
              <a:rPr lang="en-US" sz="1700"/>
              <a:t>Halving – Every 4 years reduce coins by half.</a:t>
            </a:r>
          </a:p>
          <a:p>
            <a:pPr lvl="1"/>
            <a:r>
              <a:rPr lang="en-US" sz="1700"/>
              <a:t>Block Frequency – 10 mins</a:t>
            </a:r>
          </a:p>
          <a:p>
            <a:r>
              <a:rPr lang="en-US" sz="1700"/>
              <a:t>21 Million Coins by 2140</a:t>
            </a:r>
          </a:p>
          <a:p>
            <a:r>
              <a:rPr lang="en-US" sz="1700"/>
              <a:t>Controlled by Algorithm</a:t>
            </a:r>
          </a:p>
          <a:p>
            <a:endParaRPr lang="en-US" sz="1700"/>
          </a:p>
          <a:p>
            <a:r>
              <a:rPr lang="en-US" sz="1700">
                <a:hlinkClick r:id="rId3"/>
              </a:rPr>
              <a:t>Blockchain.com</a:t>
            </a:r>
            <a:endParaRPr lang="en-US" sz="1700"/>
          </a:p>
          <a:p>
            <a:pPr lvl="1"/>
            <a:endParaRPr lang="en-US" sz="1700"/>
          </a:p>
        </p:txBody>
      </p:sp>
      <p:grpSp>
        <p:nvGrpSpPr>
          <p:cNvPr id="47" name="Group 3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Isosceles Triangle 3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B94A150-8139-AE43-B797-F500DDB4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58" y="1197766"/>
            <a:ext cx="4551737" cy="2116558"/>
          </a:xfrm>
          <a:prstGeom prst="rect">
            <a:avLst/>
          </a:prstGeom>
        </p:spPr>
      </p:pic>
      <p:grpSp>
        <p:nvGrpSpPr>
          <p:cNvPr id="49" name="Group 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DC7437D-B51F-7147-A2A6-6587F114C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232" y="4057697"/>
            <a:ext cx="5871434" cy="264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6402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8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0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F2D63A-E6CF-A749-A439-A96F38271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More on Bitcoin</a:t>
            </a: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4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Content Placeholder 25">
            <a:extLst>
              <a:ext uri="{FF2B5EF4-FFF2-40B4-BE49-F238E27FC236}">
                <a16:creationId xmlns:a16="http://schemas.microsoft.com/office/drawing/2014/main" id="{0FB91381-DD41-457E-BF7A-EBF445069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Mining Pool</a:t>
            </a:r>
          </a:p>
          <a:p>
            <a:r>
              <a:rPr lang="en-US" sz="1800" dirty="0"/>
              <a:t>Mining Hardware</a:t>
            </a:r>
          </a:p>
          <a:p>
            <a:r>
              <a:rPr lang="en-US" sz="1800" dirty="0"/>
              <a:t>Mining Algorithm</a:t>
            </a:r>
          </a:p>
          <a:p>
            <a:r>
              <a:rPr lang="en-US" sz="1800" dirty="0" err="1"/>
              <a:t>Mempool</a:t>
            </a:r>
            <a:r>
              <a:rPr lang="en-US" sz="1800" dirty="0"/>
              <a:t> – Stagging area of transactions before adding to block</a:t>
            </a:r>
          </a:p>
        </p:txBody>
      </p:sp>
      <p:pic>
        <p:nvPicPr>
          <p:cNvPr id="5" name="Content Placeholder 4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14A86022-A522-F64E-A30D-E54D67747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6" y="2635760"/>
            <a:ext cx="4051456" cy="1914312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7519BFB-F26C-D846-A62F-784C5F1B5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896" y="2401183"/>
            <a:ext cx="5311560" cy="2390201"/>
          </a:xfrm>
          <a:prstGeom prst="rect">
            <a:avLst/>
          </a:prstGeom>
        </p:spPr>
      </p:pic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B58B696E-F766-AB42-8636-DE90DB1B8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573" y="4791385"/>
            <a:ext cx="3584448" cy="1415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23460C-AE7A-EC4F-AA0D-5C2870B744AA}"/>
              </a:ext>
            </a:extLst>
          </p:cNvPr>
          <p:cNvSpPr txBox="1"/>
          <p:nvPr/>
        </p:nvSpPr>
        <p:spPr>
          <a:xfrm>
            <a:off x="1078992" y="4956048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Mining 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75506D-184C-204E-BE76-FD6CFE4518D1}"/>
              </a:ext>
            </a:extLst>
          </p:cNvPr>
          <p:cNvSpPr txBox="1"/>
          <p:nvPr/>
        </p:nvSpPr>
        <p:spPr>
          <a:xfrm>
            <a:off x="4004648" y="6200318"/>
            <a:ext cx="19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Mining Hardware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85B36D-E599-F848-A459-F7C7645C538F}"/>
              </a:ext>
            </a:extLst>
          </p:cNvPr>
          <p:cNvSpPr txBox="1"/>
          <p:nvPr/>
        </p:nvSpPr>
        <p:spPr>
          <a:xfrm>
            <a:off x="8927690" y="4630234"/>
            <a:ext cx="15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Mining Algo</a:t>
            </a:r>
          </a:p>
        </p:txBody>
      </p:sp>
    </p:spTree>
    <p:extLst>
      <p:ext uri="{BB962C8B-B14F-4D97-AF65-F5344CB8AC3E}">
        <p14:creationId xmlns:p14="http://schemas.microsoft.com/office/powerpoint/2010/main" val="154799921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59933-A1A3-0C48-884B-A09982E1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Bitcoin Transaction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99AD224-94F3-3945-A2D1-9906CD8B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95" y="2402959"/>
            <a:ext cx="5702055" cy="2922302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5449E8A-8564-934E-9211-432C0368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8911" y="2402958"/>
            <a:ext cx="5773307" cy="25402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581998-F310-7148-ACD9-9FA1EC84023A}"/>
              </a:ext>
            </a:extLst>
          </p:cNvPr>
          <p:cNvSpPr txBox="1"/>
          <p:nvPr/>
        </p:nvSpPr>
        <p:spPr>
          <a:xfrm>
            <a:off x="6336792" y="565679"/>
            <a:ext cx="45994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Transactions are different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UTXO – Unconfirmed Transaction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 of UTXO is fee for miners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C7B4AA-D448-9B41-BE8A-510DD2DC1E93}"/>
              </a:ext>
            </a:extLst>
          </p:cNvPr>
          <p:cNvSpPr txBox="1"/>
          <p:nvPr/>
        </p:nvSpPr>
        <p:spPr>
          <a:xfrm>
            <a:off x="1619099" y="5234026"/>
            <a:ext cx="280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Transactions and UTXO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1792A-C281-E847-9DE8-C41C815A4D85}"/>
              </a:ext>
            </a:extLst>
          </p:cNvPr>
          <p:cNvSpPr txBox="1"/>
          <p:nvPr/>
        </p:nvSpPr>
        <p:spPr>
          <a:xfrm>
            <a:off x="7435703" y="5234026"/>
            <a:ext cx="280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Transactions 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2955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74869-9719-2C48-AB62-E01FF7F84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 dirty="0"/>
              <a:t>Blockchain Applications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47E5B-36CE-6641-8888-40E51EEB4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 dirty="0"/>
              <a:t>Real Estate: Absolute tracking of land</a:t>
            </a:r>
          </a:p>
          <a:p>
            <a:r>
              <a:rPr lang="en-US" sz="2200" dirty="0"/>
              <a:t>Agriculture: 12% GDP , 120Million Farmers</a:t>
            </a:r>
          </a:p>
          <a:p>
            <a:r>
              <a:rPr lang="en-US" sz="2200" dirty="0"/>
              <a:t>Energy in Rural: IoT + Blockchain + Cryptocurrency</a:t>
            </a:r>
          </a:p>
          <a:p>
            <a:r>
              <a:rPr lang="en-US" sz="2200" dirty="0">
                <a:hlinkClick r:id="rId2"/>
              </a:rPr>
              <a:t>Voting</a:t>
            </a:r>
            <a:endParaRPr lang="en-US" sz="2200" dirty="0"/>
          </a:p>
          <a:p>
            <a:r>
              <a:rPr lang="en-US" sz="2200" dirty="0"/>
              <a:t>Finance Sector</a:t>
            </a:r>
          </a:p>
        </p:txBody>
      </p:sp>
    </p:spTree>
    <p:extLst>
      <p:ext uri="{BB962C8B-B14F-4D97-AF65-F5344CB8AC3E}">
        <p14:creationId xmlns:p14="http://schemas.microsoft.com/office/powerpoint/2010/main" val="37561735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5233C9-3C77-564D-86A0-BB94FABF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Reference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9259-A618-7C4B-9A01-75236115D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>
                <a:hlinkClick r:id="rId2"/>
              </a:rPr>
              <a:t>How to Timestamp Digital Document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hlinkClick r:id="rId3"/>
              </a:rPr>
              <a:t>SHA256  Paper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IN" sz="2200" dirty="0">
                <a:hlinkClick r:id="rId4"/>
              </a:rPr>
              <a:t>Bitcoin: A Peer-to-Peer Electronic Cash System</a:t>
            </a:r>
            <a:endParaRPr lang="en-IN" sz="2200" dirty="0"/>
          </a:p>
          <a:p>
            <a:pPr marL="514350" indent="-514350">
              <a:buFont typeface="+mj-lt"/>
              <a:buAutoNum type="arabicPeriod"/>
            </a:pPr>
            <a:r>
              <a:rPr lang="en-IN" sz="2200" dirty="0">
                <a:hlinkClick r:id="rId5"/>
              </a:rPr>
              <a:t>SHA256</a:t>
            </a:r>
            <a:r>
              <a:rPr lang="en-IN" sz="2200" dirty="0"/>
              <a:t> [Video] 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200" dirty="0">
                <a:hlinkClick r:id="rId6"/>
              </a:rPr>
              <a:t>Bitcoin Simply Explained</a:t>
            </a:r>
            <a:r>
              <a:rPr lang="en-IN" sz="2200" dirty="0"/>
              <a:t>[Video]</a:t>
            </a:r>
            <a:endParaRPr lang="en-IN" sz="2200" dirty="0">
              <a:hlinkClick r:id="rId7"/>
            </a:endParaRPr>
          </a:p>
          <a:p>
            <a:pPr marL="514350" indent="-514350">
              <a:buFont typeface="+mj-lt"/>
              <a:buAutoNum type="arabicPeriod"/>
            </a:pPr>
            <a:r>
              <a:rPr lang="en-IN" sz="2200" dirty="0">
                <a:hlinkClick r:id="rId7"/>
              </a:rPr>
              <a:t>Udemy Course</a:t>
            </a:r>
            <a:r>
              <a:rPr lang="en-IN" sz="2200" dirty="0"/>
              <a:t> [Video]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hlinkClick r:id="rId8"/>
              </a:rPr>
              <a:t>TEDx India Talk</a:t>
            </a:r>
            <a:r>
              <a:rPr lang="en-IN" sz="2200" dirty="0"/>
              <a:t> [Video]</a:t>
            </a:r>
            <a:endParaRPr lang="en-US" sz="2200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>
                <a:hlinkClick r:id="rId9"/>
              </a:rPr>
              <a:t>3blue1brown</a:t>
            </a:r>
            <a:r>
              <a:rPr lang="en-IN" sz="2200" dirty="0"/>
              <a:t> [Video]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8625755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9D8695-CDC3-4743-82EB-66137A347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51" name="Arc 5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274D-5CE4-174B-83A4-C869FBE36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/>
              <a:t>What is Blockchain?</a:t>
            </a:r>
          </a:p>
          <a:p>
            <a:r>
              <a:rPr lang="en-US"/>
              <a:t>Demo</a:t>
            </a:r>
          </a:p>
          <a:p>
            <a:r>
              <a:rPr lang="en-US"/>
              <a:t>What is Cryptocurrency?</a:t>
            </a:r>
          </a:p>
          <a:p>
            <a:r>
              <a:rPr lang="en-US"/>
              <a:t>Demo</a:t>
            </a:r>
          </a:p>
          <a:p>
            <a:r>
              <a:rPr lang="en-US"/>
              <a:t>Applications</a:t>
            </a:r>
          </a:p>
          <a:p>
            <a:r>
              <a:rPr lang="en-US"/>
              <a:t>References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9213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0C998502-0BEB-504B-9DF9-36A3E872B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2666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481A5-7B50-A846-9B3A-140A71796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What is Blockchain?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F97883-29B4-4A6E-8E05-5C5E3C7DD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A blockchain is a growing list of records, called blocks, that are linked using cryptography. Each block contains a cryptographic hash of the previous block, a timestamp, and transaction data.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[1] Created By:</a:t>
            </a:r>
          </a:p>
          <a:p>
            <a:pPr lvl="1" algn="just"/>
            <a:r>
              <a:rPr lang="en-US" sz="1400" dirty="0"/>
              <a:t>Stuart Haber </a:t>
            </a:r>
          </a:p>
          <a:p>
            <a:pPr lvl="1" algn="just"/>
            <a:r>
              <a:rPr lang="en-US" sz="1400" dirty="0"/>
              <a:t>W. Scott </a:t>
            </a:r>
            <a:r>
              <a:rPr lang="en-US" sz="1400" dirty="0" err="1"/>
              <a:t>Stornetta</a:t>
            </a:r>
            <a:endParaRPr lang="en-US" sz="1400" dirty="0"/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A5F744D-4678-F846-8A4B-48A851D69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2"/>
          <a:stretch/>
        </p:blipFill>
        <p:spPr>
          <a:xfrm>
            <a:off x="7295480" y="107495"/>
            <a:ext cx="3697040" cy="2743200"/>
          </a:xfrm>
          <a:prstGeom prst="rect">
            <a:avLst/>
          </a:prstGeom>
        </p:spPr>
      </p:pic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0EB75D2A-D57B-B245-9B55-35B8E17D3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58190"/>
            <a:ext cx="5960769" cy="309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31DF5-B5B1-8B42-9905-14511A904A21}"/>
              </a:ext>
            </a:extLst>
          </p:cNvPr>
          <p:cNvSpPr txBox="1"/>
          <p:nvPr/>
        </p:nvSpPr>
        <p:spPr>
          <a:xfrm>
            <a:off x="8659526" y="107495"/>
            <a:ext cx="83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7EF5A5-40ED-7C44-801B-4D0BA02E6098}"/>
              </a:ext>
            </a:extLst>
          </p:cNvPr>
          <p:cNvSpPr txBox="1"/>
          <p:nvPr/>
        </p:nvSpPr>
        <p:spPr>
          <a:xfrm>
            <a:off x="8473440" y="2537563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Blockchain</a:t>
            </a:r>
          </a:p>
        </p:txBody>
      </p:sp>
    </p:spTree>
    <p:extLst>
      <p:ext uri="{BB962C8B-B14F-4D97-AF65-F5344CB8AC3E}">
        <p14:creationId xmlns:p14="http://schemas.microsoft.com/office/powerpoint/2010/main" val="101456184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54313-891B-CF40-8023-6426E2F81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Blockchain Requirements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358638-BFD0-431B-AF6C-8ECA6B930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Hash Cryptography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Immutable Ledger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Distributed P2P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Consensus Protocol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0C3D29-FF0C-4948-AAB0-309ECF101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535" y="1457471"/>
            <a:ext cx="7330996" cy="3537206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8523971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D169D-270B-BB42-A03B-DD40947B6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Hash Cryptography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BC71DC-AE13-114D-81C7-3211DD306A69}"/>
              </a:ext>
            </a:extLst>
          </p:cNvPr>
          <p:cNvSpPr txBox="1"/>
          <p:nvPr/>
        </p:nvSpPr>
        <p:spPr>
          <a:xfrm>
            <a:off x="643466" y="1216305"/>
            <a:ext cx="6031653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Bitcoin – SHA265 (16^64 = </a:t>
            </a:r>
            <a:r>
              <a:rPr lang="en-IN" b="1" dirty="0"/>
              <a:t>2</a:t>
            </a:r>
            <a:r>
              <a:rPr lang="en-IN" b="1" baseline="30000" dirty="0"/>
              <a:t>256  </a:t>
            </a:r>
            <a:r>
              <a:rPr lang="en-US" sz="2000" dirty="0"/>
              <a:t>Possible Hash)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Ethereum - Keccak-256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E7850DD-31AE-FB4F-A539-726F75C9A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421" y="1945918"/>
            <a:ext cx="8234541" cy="3664369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061175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EA88-FE11-A44E-8FBF-8CA148828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Immutable Ledger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ACBDF3C-CAB5-4C4A-8C46-3051172E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782978"/>
            <a:ext cx="7214616" cy="32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1707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030E4-E359-6D47-9D94-0F4E91CA9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Distributed P2P Network</a:t>
            </a:r>
          </a:p>
        </p:txBody>
      </p:sp>
      <p:sp>
        <p:nvSpPr>
          <p:cNvPr id="5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CA488C9-2BDE-524D-A7F1-E01DD1992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2608" y="2393486"/>
            <a:ext cx="3758184" cy="2387539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F1077A9-3558-D744-AB89-87828908A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275454"/>
            <a:ext cx="3960876" cy="2306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AC8A11-9E34-6F4D-A3F1-4259878DB185}"/>
              </a:ext>
            </a:extLst>
          </p:cNvPr>
          <p:cNvSpPr txBox="1"/>
          <p:nvPr/>
        </p:nvSpPr>
        <p:spPr>
          <a:xfrm>
            <a:off x="638881" y="4893067"/>
            <a:ext cx="34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Block added to n/w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03D7EEBD-ECBC-FA4F-A195-DED218317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852" y="2275454"/>
            <a:ext cx="3531072" cy="230651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3642371-AD4A-574A-A654-612D29478FDA}"/>
              </a:ext>
            </a:extLst>
          </p:cNvPr>
          <p:cNvSpPr txBox="1"/>
          <p:nvPr/>
        </p:nvSpPr>
        <p:spPr>
          <a:xfrm>
            <a:off x="4985384" y="4893067"/>
            <a:ext cx="34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attacks a node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8DC198B-C25C-994B-B635-004409D490CD}"/>
              </a:ext>
            </a:extLst>
          </p:cNvPr>
          <p:cNvSpPr txBox="1"/>
          <p:nvPr/>
        </p:nvSpPr>
        <p:spPr>
          <a:xfrm>
            <a:off x="8780088" y="4879205"/>
            <a:ext cx="341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correction by n/w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AB2008-09D9-CE48-AB83-A6B14E2D312D}"/>
              </a:ext>
            </a:extLst>
          </p:cNvPr>
          <p:cNvSpPr txBox="1"/>
          <p:nvPr/>
        </p:nvSpPr>
        <p:spPr>
          <a:xfrm>
            <a:off x="3389376" y="5691929"/>
            <a:ext cx="5520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Thousands of node P2P connected.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Longest chain makes decision in conflict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than 51% of node needs be changed to hack</a:t>
            </a:r>
          </a:p>
        </p:txBody>
      </p:sp>
    </p:spTree>
    <p:extLst>
      <p:ext uri="{BB962C8B-B14F-4D97-AF65-F5344CB8AC3E}">
        <p14:creationId xmlns:p14="http://schemas.microsoft.com/office/powerpoint/2010/main" val="322615039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B7E8D-13F4-E34A-98E1-B760E6A74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Mining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C6BBBB2C-624B-A041-8B47-8D233ED3F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/>
              <a:t>Mining is process of adding new blocks</a:t>
            </a:r>
          </a:p>
          <a:p>
            <a:r>
              <a:rPr lang="en-US" sz="1800" dirty="0"/>
              <a:t>Remember Avalanche effect.</a:t>
            </a:r>
          </a:p>
          <a:p>
            <a:r>
              <a:rPr lang="en-US" sz="1800" dirty="0"/>
              <a:t>Nonce – One time number to solve block (32bit unsigned int)</a:t>
            </a:r>
          </a:p>
          <a:p>
            <a:r>
              <a:rPr lang="en-US" sz="1800" dirty="0">
                <a:hlinkClick r:id="rId2"/>
              </a:rPr>
              <a:t>Timestamp</a:t>
            </a:r>
            <a:r>
              <a:rPr lang="en-US" sz="1800" dirty="0"/>
              <a:t> - Unix time system for describing a point in time.</a:t>
            </a:r>
          </a:p>
        </p:txBody>
      </p: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7D35EC-47BE-FD4B-B1C1-62B3C3CE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624" y="2691583"/>
            <a:ext cx="4898715" cy="3723023"/>
          </a:xfrm>
          <a:prstGeom prst="rect">
            <a:avLst/>
          </a:prstGeom>
        </p:spPr>
      </p:pic>
      <p:pic>
        <p:nvPicPr>
          <p:cNvPr id="49" name="Picture 4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2DB9344-2459-114E-B88B-2BCBA0102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7" y="2691583"/>
            <a:ext cx="5381750" cy="34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477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3612</TotalTime>
  <Words>433</Words>
  <Application>Microsoft Macintosh PowerPoint</Application>
  <PresentationFormat>Widescreen</PresentationFormat>
  <Paragraphs>96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Blockchain</vt:lpstr>
      <vt:lpstr>Agenda</vt:lpstr>
      <vt:lpstr>PowerPoint Presentation</vt:lpstr>
      <vt:lpstr>What is Blockchain?</vt:lpstr>
      <vt:lpstr>Blockchain Requirements</vt:lpstr>
      <vt:lpstr>Hash Cryptography</vt:lpstr>
      <vt:lpstr>Immutable Ledger</vt:lpstr>
      <vt:lpstr>Distributed P2P Network</vt:lpstr>
      <vt:lpstr>Mining</vt:lpstr>
      <vt:lpstr>Mining</vt:lpstr>
      <vt:lpstr>Consensus Protocol</vt:lpstr>
      <vt:lpstr>Blockchain Requirement</vt:lpstr>
      <vt:lpstr>What is Cryptocurrency?</vt:lpstr>
      <vt:lpstr>More on Bitcoin</vt:lpstr>
      <vt:lpstr>Bitcoin Transaction</vt:lpstr>
      <vt:lpstr>Blockchain Applications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</dc:title>
  <dc:creator>Muteeb Nawaz (mutnawaz)</dc:creator>
  <cp:lastModifiedBy>Muteeb Nawaz (mutnawaz)</cp:lastModifiedBy>
  <cp:revision>65</cp:revision>
  <dcterms:created xsi:type="dcterms:W3CDTF">2021-03-31T05:17:30Z</dcterms:created>
  <dcterms:modified xsi:type="dcterms:W3CDTF">2021-04-02T17:30:28Z</dcterms:modified>
</cp:coreProperties>
</file>